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4" r:id="rId12"/>
    <p:sldId id="287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9485-F2EF-42BC-820B-D56B55052D23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92D3-0033-42C1-8784-FD3C26CB12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54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standart.edu.ru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lexed.ru/standart/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sou1.my1.ru/load/dokumenty/ustavnye_dokumenty/ustav_2011/4-1-0-38" TargetMode="External"/><Relationship Id="rId11" Type="http://schemas.openxmlformats.org/officeDocument/2006/relationships/hyperlink" Target="http://lesou1.my1.ru/load" TargetMode="External"/><Relationship Id="rId5" Type="http://schemas.openxmlformats.org/officeDocument/2006/relationships/hyperlink" Target="http://273-&#1092;&#1079;.&#1088;&#1092;/zakonodatelstvo/federalnyy-zakon-ot-29-dekabrya-2012-g-no-273-fz-ob-obrazovanii-v-rf" TargetMode="External"/><Relationship Id="rId10" Type="http://schemas.openxmlformats.org/officeDocument/2006/relationships/hyperlink" Target="http://www.krao.ru/" TargetMode="External"/><Relationship Id="rId4" Type="http://schemas.microsoft.com/office/2007/relationships/hdphoto" Target="../media/hdphoto3.wdp"/><Relationship Id="rId9" Type="http://schemas.openxmlformats.org/officeDocument/2006/relationships/hyperlink" Target="http://www.school2100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школа молодого специалиста\View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 b="30958"/>
          <a:stretch/>
        </p:blipFill>
        <p:spPr bwMode="auto">
          <a:xfrm>
            <a:off x="2286000" y="1676400"/>
            <a:ext cx="4705116" cy="39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ий стол\школа молодого специалиста\395760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5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913063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чий стол\школа молодого специалиста\c1dc401e44f5bb41bb7d7b89d126386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657600"/>
            <a:ext cx="3143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96" y="80579"/>
            <a:ext cx="2611100" cy="21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7599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31335"/>
            <a:ext cx="533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Нормативно – правовые документы 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038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53" y="137675"/>
            <a:ext cx="2257061" cy="18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97392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Федеральный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закон «Об Образовании» Российской Федерации от 29 декабря 2012 г. N 273-ФЗ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вступил в силу с 01.09.13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- </a:t>
            </a:r>
            <a:r>
              <a:rPr lang="en-US" dirty="0">
                <a:hlinkClick r:id="rId5"/>
              </a:rPr>
              <a:t>http://xn--273--84d1f.xn--</a:t>
            </a:r>
            <a:r>
              <a:rPr lang="en-US" dirty="0" smtClean="0">
                <a:hlinkClick r:id="rId5"/>
              </a:rPr>
              <a:t>p1ai/zakonodatelstvo/federalnyy-zakon-ot-29-dekabrya-2012-g-no-273-fz-ob-obrazovanii-v-rf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Устав школы -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lesou1.my1.ru/load/dokumenty/ustavnye_dokumenty/ustav_2011/4-1-0-38</a:t>
            </a:r>
            <a:endParaRPr lang="ru-RU" dirty="0" smtClean="0"/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Примерной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программы среднего (полного) общего образования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года, стандарт,  требование к оснащенности кабинета,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базисного учебного плана ОУ утвержденный приказом Минобразования РФ №1312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09.03.2004г</a:t>
            </a:r>
            <a:r>
              <a:rPr lang="ru-RU" dirty="0" smtClean="0"/>
              <a:t>;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2004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://www.lexed.ru/standart</a:t>
            </a:r>
            <a:r>
              <a:rPr lang="en-US" dirty="0" smtClean="0">
                <a:hlinkClick r:id="rId7"/>
              </a:rPr>
              <a:t>/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ФГОС - </a:t>
            </a:r>
            <a:r>
              <a:rPr lang="en-US" dirty="0">
                <a:hlinkClick r:id="rId8"/>
              </a:rPr>
              <a:t>http://standart.edu.ru</a:t>
            </a:r>
            <a:r>
              <a:rPr lang="en-US" dirty="0" smtClean="0">
                <a:hlinkClick r:id="rId8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Концепция ОС «Школа 2100»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 </a:t>
            </a:r>
            <a:r>
              <a:rPr lang="en-US" dirty="0" smtClean="0">
                <a:hlinkClick r:id="rId9"/>
              </a:rPr>
              <a:t>http</a:t>
            </a:r>
            <a:r>
              <a:rPr lang="en-US" dirty="0">
                <a:hlinkClick r:id="rId9"/>
              </a:rPr>
              <a:t>://www.school2100.ru</a:t>
            </a:r>
            <a:r>
              <a:rPr lang="en-US" dirty="0" smtClean="0">
                <a:hlinkClick r:id="rId9"/>
              </a:rPr>
              <a:t>/</a:t>
            </a:r>
            <a:r>
              <a:rPr lang="ru-RU" dirty="0" smtClean="0"/>
              <a:t> 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Нормативно – правовые документы Министерства образования РФ  </a:t>
            </a:r>
            <a:r>
              <a:rPr lang="en-US" dirty="0">
                <a:hlinkClick r:id="rId10"/>
              </a:rPr>
              <a:t>http://www.krao.ru</a:t>
            </a:r>
            <a:r>
              <a:rPr lang="en-US" dirty="0" smtClean="0">
                <a:hlinkClick r:id="rId10"/>
              </a:rPr>
              <a:t>/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Школьные нормативно – правовые документы   - </a:t>
            </a:r>
            <a:r>
              <a:rPr lang="en-US" dirty="0">
                <a:hlinkClick r:id="rId11"/>
              </a:rPr>
              <a:t>http://lesou1.my1.ru/load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чий стол\школа молодого специалиста\mol_teacher_ru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1" b="99481" l="1894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3960440" cy="321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thematicss teacher Стоковое фото Andres Rodriguez #776534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99992" y="260647"/>
            <a:ext cx="3816424" cy="3053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24273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836712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Учитель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4818" name="Picture 2" descr="Сервисный центр - Муниципальное предприятие г. Абакана &quot;Абаканские тепловые сет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3505200"/>
            <a:ext cx="2808312" cy="30149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191000" y="4419600"/>
            <a:ext cx="116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Отчеты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820" name="Picture 4" descr="Почта Mail.Ru: пишем письма по-новому - Рамблер-Новости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596" y="3276600"/>
            <a:ext cx="3317404" cy="33807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68" y="6021288"/>
            <a:ext cx="2552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</a:rPr>
              <a:t>Собственный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E - mail</a:t>
            </a:r>
            <a:endParaRPr lang="ru-RU" sz="2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04801"/>
            <a:ext cx="525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Заповеди молодому педагогу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8382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1. Окунись в свою работу и тогда ничто не помешает тебе плодотворно работать.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1295400"/>
            <a:ext cx="4506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2. Будь приветливым – и будешь смелым.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6002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3. Не будь самонадеянным и сможешь стать лидером.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81600" y="1981200"/>
            <a:ext cx="345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4. Умей требовать и прощать.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0574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5. Верь в уникальные способности каждого обучающегося.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67200" y="2438400"/>
            <a:ext cx="4491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6.  Будь компетентен и будь уверенным.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2743200"/>
            <a:ext cx="579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7. Верь, что каждого обучающегося можно научить, только для этого необходимо время.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19600" y="3200400"/>
            <a:ext cx="458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8. Претворяй процесс обучения в радость.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52600" y="3581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9. Будь для обучающегося не руководителем, а соперником, тогда он сможет превзойти тебя.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76600" y="4267200"/>
            <a:ext cx="57150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cs typeface="Tahoma" pitchFamily="34" charset="0"/>
              </a:rPr>
              <a:t>10. Не воспитывай </a:t>
            </a:r>
            <a:r>
              <a:rPr lang="ru-RU" b="1" dirty="0" smtClean="0">
                <a:cs typeface="Tahoma" pitchFamily="34" charset="0"/>
              </a:rPr>
              <a:t>слишком самонадеянных - их будут избегать; </a:t>
            </a:r>
            <a:br>
              <a:rPr lang="ru-RU" b="1" dirty="0" smtClean="0">
                <a:cs typeface="Tahoma" pitchFamily="34" charset="0"/>
              </a:rPr>
            </a:br>
            <a:r>
              <a:rPr lang="ru-RU" b="1" dirty="0" smtClean="0">
                <a:cs typeface="Tahoma" pitchFamily="34" charset="0"/>
              </a:rPr>
              <a:t>слишком скромных - их не будут уважать; </a:t>
            </a:r>
            <a:br>
              <a:rPr lang="ru-RU" b="1" dirty="0" smtClean="0">
                <a:cs typeface="Tahoma" pitchFamily="34" charset="0"/>
              </a:rPr>
            </a:br>
            <a:r>
              <a:rPr lang="ru-RU" b="1" dirty="0" smtClean="0">
                <a:cs typeface="Tahoma" pitchFamily="34" charset="0"/>
              </a:rPr>
              <a:t>слишком болтливых - на них не будут обращать внимания; </a:t>
            </a:r>
            <a:br>
              <a:rPr lang="ru-RU" b="1" dirty="0" smtClean="0">
                <a:cs typeface="Tahoma" pitchFamily="34" charset="0"/>
              </a:rPr>
            </a:br>
            <a:r>
              <a:rPr lang="ru-RU" b="1" dirty="0" smtClean="0">
                <a:cs typeface="Tahoma" pitchFamily="34" charset="0"/>
              </a:rPr>
              <a:t>слишком молчаливых - с ними не будут считаться; слишком суровых - от них отмахнутся; </a:t>
            </a:r>
            <a:br>
              <a:rPr lang="ru-RU" b="1" dirty="0" smtClean="0">
                <a:cs typeface="Tahoma" pitchFamily="34" charset="0"/>
              </a:rPr>
            </a:br>
            <a:r>
              <a:rPr lang="ru-RU" b="1" dirty="0" smtClean="0">
                <a:cs typeface="Tahoma" pitchFamily="34" charset="0"/>
              </a:rPr>
              <a:t>слишком добрых - их растопчут.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2286000"/>
            <a:ext cx="40388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i="1" dirty="0" smtClean="0">
                <a:solidFill>
                  <a:schemeClr val="accent6">
                    <a:lumMod val="50000"/>
                  </a:schemeClr>
                </a:solidFill>
              </a:rPr>
              <a:t>Удачи! </a:t>
            </a:r>
            <a:endParaRPr lang="ru-RU" sz="9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56992"/>
            <a:ext cx="58667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 descr="D:\Рабочий стол\школа молодого специалиста\ViewIma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0" b="30958"/>
          <a:stretch/>
        </p:blipFill>
        <p:spPr bwMode="auto">
          <a:xfrm>
            <a:off x="323528" y="908720"/>
            <a:ext cx="3312368" cy="27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63353" y="3140968"/>
            <a:ext cx="57606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Цель: </a:t>
            </a: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Оказание  методической помощи в возникающих затруднениях, организация взаимопомощи между молодыми специалистами и опытными учителями для овладения современными требованиями к обучению и воспитанию школьников.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63453" y="1790055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- временное методическое объединение на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добровольной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основе. 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60" y="37252"/>
            <a:ext cx="2611100" cy="21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9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7800" y="609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Школа молодого учителя в своей деятельности руководствуются Конституцией и законами Российской Федерации, указами Президента Российской Федерации, решениями Правительства Российской Федерации, органов управления образованием всех уровней по вопросам образования и воспитания учащихся, а также школьными  локальными правовыми актами.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2906"/>
            <a:ext cx="1874942" cy="265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8807"/>
            <a:ext cx="166172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6400" y="3733800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Федеральный закон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«Об Образовании» Российской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Федерации от 29 декабря 2012 г. N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273-ФЗ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(вступил в силу с 01.09.13)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128"/>
            <a:ext cx="2611100" cy="21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9" y="84459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9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1143000"/>
            <a:ext cx="6248400" cy="52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Задачи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Школы</a:t>
            </a:r>
          </a:p>
          <a:p>
            <a:pPr algn="just"/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Удовлетворять потребности молодых педагогов в непрерывном образовании.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Выявлять профессиональные, методические проблемы в учебном процессе начинающих педагогов и содействовать их разрешению.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Способствовать формированию индивидуального стиля творческой деятельности педагогов.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Помочь молодым учителям внедрять современные подходы и пе­редовые педагогические технологии в образовательный процесс.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Пропагандировать педагогическое мастерство опытных преподавателей и оказывать помощь в совершенствовании знаний методики и педагогики.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Формировать навыки в проведении диагностики и самодиагностики.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</p:txBody>
      </p:sp>
      <p:pic>
        <p:nvPicPr>
          <p:cNvPr id="3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78" y="80579"/>
            <a:ext cx="2242517" cy="18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959" y="80578"/>
            <a:ext cx="2080041" cy="169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11" y="260648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0" y="533400"/>
            <a:ext cx="426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Школа  НАСТАВНИЧЕСТВА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94820"/>
              </p:ext>
            </p:extLst>
          </p:nvPr>
        </p:nvGraphicFramePr>
        <p:xfrm>
          <a:off x="1295398" y="1752028"/>
          <a:ext cx="7620001" cy="3755808"/>
        </p:xfrm>
        <a:graphic>
          <a:graphicData uri="http://schemas.openxmlformats.org/drawingml/2006/table">
            <a:tbl>
              <a:tblPr/>
              <a:tblGrid>
                <a:gridCol w="2934046"/>
                <a:gridCol w="1685059"/>
                <a:gridCol w="3000896"/>
              </a:tblGrid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ФИО молодого специалиста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предмет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ФИО учителя -наставника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Власова Екатерина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Алексндровна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начальные классы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Панкратьева Лариса Александровна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Цыганова Валерия Сергеевна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начальные классы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Потылицина Елена Владимировна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Ахметвалеева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Анфиса Олеговна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нач. классы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Филиппова Наталья Владимировна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Лукьянцева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Дарья Викторовна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яз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литература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Кошкарева Елена Николаевна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Виштель Павел Олегович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Организатор - преподаватель ОБЖ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Вычегжанин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Александр Михайлович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Владимирова Светлана Эдуардовна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нач.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Филиппова наталья Владимировна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Ёлгина Мария Викторовна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информатики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Гоголева Оксана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Рашитовна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Нежельская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Изабель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Викторовна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ин. языка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Кутузова Екатерина Сергеевна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Нечепуренко Виктория Валерьевна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ин. языка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Рукосуева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Анна Владимировна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Кильдиярова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Антонина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Павловна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математики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Кочнева Инна Сергеевна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Политова Вера Валерьевна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нач. классов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Панкратьева Лариса Александровна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Трубаев Иван Александрович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математики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Любезнов Геннадий Александрович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74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Ускова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Анастасия Сергеевна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учитель ИЗО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Куданкина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Мария Ивановна</a:t>
                      </a:r>
                    </a:p>
                  </a:txBody>
                  <a:tcPr marL="9192" marR="9192" marT="91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2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8993"/>
            <a:ext cx="1903021" cy="15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" y="78993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7260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Права и обязанности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наставника 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Учитель-наставник обязан: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вместе с начинающим учителем анализировать учебные программы и объяснительные записки к ним;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помогать начинающему учителю в планировании работы, в отборе учебного материала к конкретному уроку или по теме в целом;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вместе готовить и подбирать дидактический материал, наглядные пособия, тексты задач, упражнений, контрольных и проверочных работ;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посещать уроки молодого учителя с последующим тщательным анализом; приглашать его на свои уроки, совместно их обсуждать;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помогать в организации самообразования и в подборе методической литературы;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делиться опытом без назидания, а путём доброжелательного показа образцов работы;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помогать своевременно, терпеливо, настойчиво. Никогда не забывать отмечать положительное в работе;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учить не копировать, не надеяться на готовые разработки, а вырабатывать собственный педагогический почерк.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Учитель-наставник имеет право: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знакомиться с документацией молодого учителя, посещать любой его урок;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на дополнительную оплату своей работы  из стимулирующей части оплаты труда.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684" y="68789"/>
            <a:ext cx="1903021" cy="15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7" y="97639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051" y="260648"/>
            <a:ext cx="77048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Права и обязанности  молодого учителя </a:t>
            </a:r>
            <a:endParaRPr lang="ru-RU" b="1" i="1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/>
            <a:endParaRPr lang="ru-RU" b="1" i="1" dirty="0"/>
          </a:p>
          <a:p>
            <a:pPr lvl="1"/>
            <a:r>
              <a:rPr lang="ru-RU" b="1" i="1" dirty="0"/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Молодой учитель обязан: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изучать норматив на методические документы и научно-методическую литературу по вопросам организации образовательного процесса;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знать стратегические документы школы;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представлять поурочные планы на согласование по просьбе наставника или по личной инициативе;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планировать внеклассную работу с учащимися  в соответствии с решаемыми школой задачами и планом воспитательной работы школы;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организовывать и проводить внеклассную работу с учащимися по своему предмету;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оказывать в случае необходимости дополнительную помощь, в том числе индивидуальную, учащимся, испытывающим затруднение в усвоении учебного материала;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содержательно оформлять учебный кабинет и пополнять его учебно-методическую базу.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Молодой учитель имеет право: </a:t>
            </a:r>
            <a:endParaRPr lang="ru-RU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на   консультативную   и   практическую   помощь  со   стороны   МО,   наставника, курирующего администратора; 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на аттестацию после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2х лет 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работы в школе; 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на выбор методической темы для самообразовательной работы и формы отчётности по ней.</a:t>
            </a:r>
            <a:endParaRPr lang="ru-RU" sz="1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800" y="2057400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Основные направления деятельности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абота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 документацией, образовательными программами;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овременные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подходы к занятию;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ультура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анализа и самоанализа занятия, досугового мероприятия;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иагностика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обученности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реальных способностей обучающихся;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ефлексия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педагогической деятельности;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6.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спользование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современных педагогических технологий и инноваций.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00" y="161436"/>
            <a:ext cx="2611100" cy="212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92" y="80579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904156"/>
            <a:ext cx="3094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План работы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5" descr="D:\Рабочий стол\школа молодого специалиста\youngteach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53" y="137675"/>
            <a:ext cx="2257061" cy="183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Документы\фото 2010 года\лого школы\1soh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0382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79687"/>
            <a:ext cx="82501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Презентация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программы «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Школа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молодого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учителя – школа Наставничества». Изучение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нормативно-правовой базы. Ведение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документации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сентябрь.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Самопрезентация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и посвящение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</a:rPr>
              <a:t>«Учитель СОШ №1»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5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октября. 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. Персональный тематический контроль молодых специалистов и вновь прибывших учителей (отв. наставники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октябрь.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 Открытые уроки наставников с использованием технологий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</a:rPr>
              <a:t>деятельностного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типа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ноябрь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5. Практикум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«Самоанализ урока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»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декабрь 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6. Декада открытых уроков молодых  учителей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март .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7 . Презентация результатов Школы Наставничества –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май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16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u="sng" dirty="0" smtClean="0">
                <a:solidFill>
                  <a:schemeClr val="accent1">
                    <a:lumMod val="75000"/>
                  </a:schemeClr>
                </a:solidFill>
              </a:rPr>
              <a:t>В течение года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1.  ГБП: Профессиональное становление педагога (МБОУ «СОШ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№2»); ГШМУ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2. Посещение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уроков молодых учителей: параллельный анализ проведенного урока и сравнение позиций анализа (выработка рекомендаций по проведению и итогам посещений уроков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3. Посещение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уроков  у наставников молодыми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учителями.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1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1047</Words>
  <Application>Microsoft Office PowerPoint</Application>
  <PresentationFormat>Экран (4:3)</PresentationFormat>
  <Paragraphs>130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nina</cp:lastModifiedBy>
  <cp:revision>27</cp:revision>
  <dcterms:created xsi:type="dcterms:W3CDTF">2013-10-20T14:43:13Z</dcterms:created>
  <dcterms:modified xsi:type="dcterms:W3CDTF">2021-10-22T10:04:42Z</dcterms:modified>
</cp:coreProperties>
</file>